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04FF-4DFD-CB41-1186-73D2CBB2A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B9416F-2FEB-84FC-F3F2-1B47F396A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3B0080-0231-8720-2B2A-32F241CD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54FE6A-5E1B-1BA7-4C4D-7B48A100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43AA45-EFA7-2729-3F6F-AC20BCDB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07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0AA89E-52EF-492C-F7AF-9198104A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3CA5615-7E4A-68EB-D235-978870576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F591AE-55CC-E5C6-B1B0-0CB4EFC4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D244B5-46CC-C07F-5C02-CE185B95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A582A8-1C5D-12AA-BA5B-811DDFCB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78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57690BB-8E0A-50B2-6FA8-ED341CB42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ED17C30-3E41-1626-B170-994BC8B8C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6DA35E-23DF-5382-79AD-DF2134D1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886F5D-331B-A003-4099-BEDA22B8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DA0BA-AC29-65DF-9864-534DF4EF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00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17216B-A273-532A-5E47-DBFB4686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D33BC5-218F-B0B0-A775-4D48A3CE6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23B740-C103-064D-428A-959C8C33D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65EC25-AA52-60F8-9744-5E4D2B9E8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585A34-B18E-D915-BD4F-7EA9E7C0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26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3752F-A431-C313-32EF-610CAEA8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8B4AB1-B2A5-633E-322C-60B4F8730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C6796C-DD93-B091-F412-2AA54905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FE9E39-19D8-E665-BB95-1B4A95EE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88E3E-11BE-D1A6-FC49-DFD4C61B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33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2B815-0B01-6E9E-9DD7-D6F3311D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E5C8B6-5A27-E81F-2305-C73C227A5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05BEA0-2660-48B0-BF3A-DF5C8C345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FE8985-C013-75DE-9C0F-9E1BB9953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9E6AF9-2E00-D017-5026-112550C1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54C477-A7B6-DB34-7649-C96E89D7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38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28E27-B26B-18FB-04D4-4313AB62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CA1C4D-4030-2C7E-D1A6-223A404BE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17245E-911C-72D3-1516-004C02135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1B6534-51AC-89DA-37F5-F99543ABF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BBC6C6C-CB9F-95EB-CAEC-9204B0345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98099B0-756F-474E-7C1B-8665C052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7C5295D-10CB-9486-2132-42BFA79A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3DF8ED-18C2-DE33-F911-2E31CA39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84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DCE8AF-CFFB-1CEA-E022-F627068B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8BA9E8-D4FB-2080-7D2B-C26EAC97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8D1E49-9AFB-21E3-19F1-DE6E0B70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424B8D-D76B-6242-86B7-1B41EF28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26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ED2A227-4850-F6DD-BF55-C0F5579A2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E7F389A-2C4F-B4ED-74F0-65A9ADE1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0A67B8-D513-36AE-E213-D65FBA8B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2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6EB5A-2072-840E-AD31-1EE7B246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7F689-5F08-676F-233B-297561DD1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764E31-E756-F815-D3B3-F04A417D9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B06DEF-CE37-DFD3-47B3-9B6B53A6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D60E87-B9A7-BE1F-4307-AF187080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27E545-5C99-A5BC-2B2A-4A3FA505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76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505C44-5607-3EC1-7117-2F126695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662BBB-A45B-D2D2-1AA5-A0DE19BC2B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312D50-8CA1-1B61-B104-AC33FE4AB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614FF-D7A2-7416-E315-CDEEB766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CAA5CC-C97D-885D-8DD7-92077CA1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FCD156-18D7-11DC-B6B6-CC905FAB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8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754104-6F7E-83D4-F8FD-93693173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71C658-F1B9-1C3D-C7BF-36A976090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303F12-1FF4-208E-74CF-E6CE1D7D1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CDD14-6EFC-45C7-A3C0-40A918288897}" type="datetimeFigureOut">
              <a:rPr lang="fr-FR" smtClean="0"/>
              <a:t>17/05/2023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0F987C-5034-A18A-3F25-FAD792F92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A2AE9-7027-162F-C462-7A2260411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BBCC2-E906-45B1-AB8F-DA7CF0DF97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89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DFAC88-B389-A928-DCFF-1B35A1168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3069462"/>
            <a:ext cx="9144000" cy="1152663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fr-FR" sz="4400" b="1" dirty="0"/>
              <a:t>Projet BE Ruche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3F362E-7A67-7F6E-4C5A-BD25DC617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394246"/>
            <a:ext cx="9144000" cy="2168479"/>
          </a:xfrm>
        </p:spPr>
        <p:txBody>
          <a:bodyPr>
            <a:normAutofit/>
          </a:bodyPr>
          <a:lstStyle/>
          <a:p>
            <a:r>
              <a:rPr lang="fr-FR" dirty="0"/>
              <a:t>Master EEA SME</a:t>
            </a:r>
          </a:p>
          <a:p>
            <a:r>
              <a:rPr lang="fr-FR" dirty="0"/>
              <a:t>Année 2022-2023</a:t>
            </a:r>
          </a:p>
          <a:p>
            <a:pPr algn="l"/>
            <a:r>
              <a:rPr lang="fr-FR" sz="1600" dirty="0"/>
              <a:t>Réalisé par:</a:t>
            </a:r>
          </a:p>
          <a:p>
            <a:pPr algn="l"/>
            <a:r>
              <a:rPr lang="fr-FR" sz="1600" dirty="0" err="1"/>
              <a:t>Erroussi</a:t>
            </a:r>
            <a:r>
              <a:rPr lang="fr-FR" sz="1600" dirty="0"/>
              <a:t> Souleimane</a:t>
            </a:r>
          </a:p>
          <a:p>
            <a:pPr algn="l"/>
            <a:r>
              <a:rPr lang="fr-FR" sz="1600" dirty="0" err="1"/>
              <a:t>Jidan</a:t>
            </a:r>
            <a:r>
              <a:rPr lang="fr-FR" sz="1600" dirty="0"/>
              <a:t> </a:t>
            </a:r>
            <a:r>
              <a:rPr lang="fr-FR" sz="1600" dirty="0" err="1"/>
              <a:t>bilal</a:t>
            </a:r>
            <a:endParaRPr lang="fr-FR" sz="1600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7B46F5-5D56-468C-AB7F-2FD50AEE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83" y="1342065"/>
            <a:ext cx="3217333" cy="13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93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66122E-EC13-0008-0FC0-61BBE276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FR" sz="5400"/>
              <a:t>LoRa GROVE</a:t>
            </a: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2E5027-4C18-A5A2-1A1D-526C8702F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fr-FR" sz="2200" dirty="0"/>
              <a:t> </a:t>
            </a:r>
            <a:r>
              <a:rPr lang="fr-FR" sz="1800" dirty="0"/>
              <a:t>Lora Grove (Long Range)</a:t>
            </a:r>
          </a:p>
          <a:p>
            <a:r>
              <a:rPr lang="fr-FR" sz="1800" dirty="0"/>
              <a:t>Permet d’envoyer des données à distance (10km) </a:t>
            </a:r>
          </a:p>
          <a:p>
            <a:r>
              <a:rPr lang="fr-FR" sz="1800" dirty="0"/>
              <a:t>Le fonctionnement repose sur la modulation de fréquence sur une large bande fréquence</a:t>
            </a:r>
          </a:p>
          <a:p>
            <a:r>
              <a:rPr lang="fr-FR" sz="1800" dirty="0"/>
              <a:t>Les données captés sont ensuite extraite grâce au nucleo-476-Rg qui sont ensuite interpréter,</a:t>
            </a:r>
          </a:p>
          <a:p>
            <a:endParaRPr lang="fr-FR" sz="2200" dirty="0"/>
          </a:p>
        </p:txBody>
      </p:sp>
      <p:pic>
        <p:nvPicPr>
          <p:cNvPr id="5122" name="Picture 2" descr="Afficher les détails de l’image associée">
            <a:extLst>
              <a:ext uri="{FF2B5EF4-FFF2-40B4-BE49-F238E27FC236}">
                <a16:creationId xmlns:a16="http://schemas.microsoft.com/office/drawing/2014/main" id="{76C38ACC-CA37-6458-5C49-BF6CF7C7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3226" y="640080"/>
            <a:ext cx="648586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93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62906C-1EB9-3AE1-C5B1-26EF023D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Schéma de câblage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CD463BF-BC1C-F33E-BDBE-37967C345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2605088"/>
            <a:ext cx="6819900" cy="328612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90C7F9E-18FE-F5EC-3BB6-4D78E3C9D6AD}"/>
              </a:ext>
            </a:extLst>
          </p:cNvPr>
          <p:cNvSpPr txBox="1"/>
          <p:nvPr/>
        </p:nvSpPr>
        <p:spPr>
          <a:xfrm>
            <a:off x="766762" y="1608327"/>
            <a:ext cx="1065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but est de faire fonctionner le capteur ultrason et le capteur de température pour envoyer les données en même temps.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34FDCC-52D5-15AC-3353-31A96EC1109F}"/>
              </a:ext>
            </a:extLst>
          </p:cNvPr>
          <p:cNvSpPr txBox="1"/>
          <p:nvPr/>
        </p:nvSpPr>
        <p:spPr>
          <a:xfrm>
            <a:off x="7343775" y="3786485"/>
            <a:ext cx="383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Grace à ce schéma de </a:t>
            </a:r>
            <a:r>
              <a:rPr lang="fr-FR" dirty="0" err="1"/>
              <a:t>cablage</a:t>
            </a:r>
            <a:r>
              <a:rPr lang="fr-FR" dirty="0"/>
              <a:t> on a peu faire fonctionner les capteur ensemble(LoRa,HC-SR04,DHT22),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D062AA-38B1-4B38-396E-A33801523C26}"/>
              </a:ext>
            </a:extLst>
          </p:cNvPr>
          <p:cNvSpPr txBox="1"/>
          <p:nvPr/>
        </p:nvSpPr>
        <p:spPr>
          <a:xfrm>
            <a:off x="209550" y="3059667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HC-SR04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677B451-3A52-8146-5C27-0EAAA128A5D0}"/>
              </a:ext>
            </a:extLst>
          </p:cNvPr>
          <p:cNvSpPr txBox="1"/>
          <p:nvPr/>
        </p:nvSpPr>
        <p:spPr>
          <a:xfrm>
            <a:off x="1143000" y="5004315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DHT22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FD5C83-E475-16AD-7CD1-5EA51DEEEEFA}"/>
              </a:ext>
            </a:extLst>
          </p:cNvPr>
          <p:cNvSpPr txBox="1"/>
          <p:nvPr/>
        </p:nvSpPr>
        <p:spPr>
          <a:xfrm>
            <a:off x="2781300" y="2230681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LoRa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4D1EDF4-D54C-AFA4-BBC1-806B6F68570F}"/>
              </a:ext>
            </a:extLst>
          </p:cNvPr>
          <p:cNvSpPr txBox="1"/>
          <p:nvPr/>
        </p:nvSpPr>
        <p:spPr>
          <a:xfrm>
            <a:off x="5038725" y="3128528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Ecran LCD</a:t>
            </a:r>
          </a:p>
        </p:txBody>
      </p:sp>
    </p:spTree>
    <p:extLst>
      <p:ext uri="{BB962C8B-B14F-4D97-AF65-F5344CB8AC3E}">
        <p14:creationId xmlns:p14="http://schemas.microsoft.com/office/powerpoint/2010/main" val="2971316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3DA51D-1B52-D2C3-6F2C-F40B4C82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/>
              <a:t>Résultat du projet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46AEF5-65EC-A5D2-4347-AC2F11DC2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FR" sz="1800" dirty="0"/>
              <a:t>Voici le résultat final du projet, affichant les valeurs température et de la distance sur l’écran LCD :</a:t>
            </a:r>
          </a:p>
          <a:p>
            <a:endParaRPr lang="fr-FR" sz="1800" dirty="0"/>
          </a:p>
          <a:p>
            <a:endParaRPr lang="fr-FR" sz="1800" dirty="0"/>
          </a:p>
          <a:p>
            <a:pPr marL="0" indent="0">
              <a:buNone/>
            </a:pPr>
            <a:r>
              <a:rPr lang="fr-FR" sz="1800" dirty="0"/>
              <a:t>Défaut:</a:t>
            </a:r>
          </a:p>
          <a:p>
            <a:pPr marL="0" indent="0">
              <a:buNone/>
            </a:pPr>
            <a:r>
              <a:rPr lang="fr-FR" sz="1800" dirty="0"/>
              <a:t>La partie  transmission  du LoRa n’a pas été réalisé  avec succès.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B5ED51-4685-459F-1AAD-A682664B9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759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11EC50-B290-4B9B-F8EA-FD3E7887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3ECDAE-7D95-BDDC-AB89-2DC9853C9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284449"/>
            <a:ext cx="10515600" cy="52084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Schéma fonctionnel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Initialisation Microcontrôleur 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DHT22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HC-SR04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Schéma de </a:t>
            </a:r>
            <a:r>
              <a:rPr lang="fr-FR" dirty="0" err="1"/>
              <a:t>cablage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LoRa </a:t>
            </a:r>
            <a:r>
              <a:rPr lang="fr-FR" dirty="0" err="1"/>
              <a:t>grove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Résultat du projet</a:t>
            </a:r>
          </a:p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838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3281D1-D595-22BE-F51F-FE800E0F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/>
              <a:t>Introduction</a:t>
            </a:r>
            <a:br>
              <a:rPr lang="fr-FR" sz="5400"/>
            </a:br>
            <a:endParaRPr lang="fr-FR" sz="5400"/>
          </a:p>
        </p:txBody>
      </p:sp>
      <p:sp>
        <p:nvSpPr>
          <p:cNvPr id="3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DFB26490-43BE-9876-A264-3CEEA447B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095500"/>
            <a:ext cx="4570095" cy="4098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-</a:t>
            </a:r>
            <a:r>
              <a:rPr lang="en-US" sz="2200" dirty="0" err="1"/>
              <a:t>Projet</a:t>
            </a:r>
            <a:r>
              <a:rPr lang="en-US" sz="2200" dirty="0"/>
              <a:t> 1er </a:t>
            </a:r>
            <a:r>
              <a:rPr lang="en-US" sz="2200" dirty="0" err="1"/>
              <a:t>année</a:t>
            </a:r>
            <a:r>
              <a:rPr lang="en-US" sz="2200" dirty="0"/>
              <a:t> de master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-</a:t>
            </a:r>
            <a:r>
              <a:rPr lang="en-US" sz="2200" dirty="0" err="1"/>
              <a:t>Réalisation</a:t>
            </a:r>
            <a:r>
              <a:rPr lang="en-US" sz="2200" dirty="0"/>
              <a:t> </a:t>
            </a:r>
            <a:r>
              <a:rPr lang="en-US" sz="2200" dirty="0" err="1"/>
              <a:t>d’une</a:t>
            </a:r>
            <a:r>
              <a:rPr lang="en-US" sz="2200" dirty="0"/>
              <a:t> </a:t>
            </a:r>
            <a:r>
              <a:rPr lang="en-US" sz="2200" dirty="0" err="1"/>
              <a:t>ruche</a:t>
            </a:r>
            <a:r>
              <a:rPr lang="en-US" sz="2200" dirty="0"/>
              <a:t> connecter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-Ruche </a:t>
            </a:r>
            <a:r>
              <a:rPr lang="en-US" sz="2200" dirty="0" err="1"/>
              <a:t>utilisant</a:t>
            </a:r>
            <a:r>
              <a:rPr lang="en-US" sz="2200" dirty="0"/>
              <a:t> des </a:t>
            </a:r>
            <a:r>
              <a:rPr lang="en-US" sz="2200" dirty="0" err="1"/>
              <a:t>capteurs</a:t>
            </a:r>
            <a:r>
              <a:rPr lang="en-US" sz="2200" dirty="0"/>
              <a:t> de temperature et de distance et LoRa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F3CE10F-D83E-8F5A-2878-B40880B7F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4" r="2447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07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4C46BD-851C-C4F1-CC0E-695C031F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Schéma fonctionnel</a:t>
            </a:r>
          </a:p>
        </p:txBody>
      </p:sp>
      <p:pic>
        <p:nvPicPr>
          <p:cNvPr id="1026" name="Picture 2" descr="Grove - LoRa Radio 433MHz">
            <a:extLst>
              <a:ext uri="{FF2B5EF4-FFF2-40B4-BE49-F238E27FC236}">
                <a16:creationId xmlns:a16="http://schemas.microsoft.com/office/drawing/2014/main" id="{FB130BFC-C5DE-C7B8-2739-14542EEF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015" y="1027906"/>
            <a:ext cx="1657349" cy="16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ca de dezvoltare STM32L476RG">
            <a:extLst>
              <a:ext uri="{FF2B5EF4-FFF2-40B4-BE49-F238E27FC236}">
                <a16:creationId xmlns:a16="http://schemas.microsoft.com/office/drawing/2014/main" id="{B94C325D-B327-F5D7-47C3-9BC030988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71" y="2823373"/>
            <a:ext cx="1924302" cy="219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4188646-CC1F-EA74-681A-3F7A75ECCA99}"/>
              </a:ext>
            </a:extLst>
          </p:cNvPr>
          <p:cNvCxnSpPr>
            <a:cxnSpLocks/>
          </p:cNvCxnSpPr>
          <p:nvPr/>
        </p:nvCxnSpPr>
        <p:spPr>
          <a:xfrm flipH="1">
            <a:off x="9545216" y="2417795"/>
            <a:ext cx="347505" cy="810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Ecran LCD 1602 (16x2) albastru I2C">
            <a:extLst>
              <a:ext uri="{FF2B5EF4-FFF2-40B4-BE49-F238E27FC236}">
                <a16:creationId xmlns:a16="http://schemas.microsoft.com/office/drawing/2014/main" id="{3AF6DB28-E720-5BFF-0C3F-97DE8BAC4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775" y="2857500"/>
            <a:ext cx="1924302" cy="167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6FDAE97-2F12-13DF-3C38-4B29D0C219D5}"/>
              </a:ext>
            </a:extLst>
          </p:cNvPr>
          <p:cNvCxnSpPr>
            <a:cxnSpLocks/>
          </p:cNvCxnSpPr>
          <p:nvPr/>
        </p:nvCxnSpPr>
        <p:spPr>
          <a:xfrm flipV="1">
            <a:off x="9780194" y="4105469"/>
            <a:ext cx="838043" cy="29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2" name="Picture 8" descr="Résultat d’images pour image wifi">
            <a:extLst>
              <a:ext uri="{FF2B5EF4-FFF2-40B4-BE49-F238E27FC236}">
                <a16:creationId xmlns:a16="http://schemas.microsoft.com/office/drawing/2014/main" id="{D4914A6D-08C2-2A94-E7E1-E653826A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648" y="1822303"/>
            <a:ext cx="957724" cy="75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BF8DAB2-0949-7ECF-E71A-06C0466BEDD6}"/>
              </a:ext>
            </a:extLst>
          </p:cNvPr>
          <p:cNvSpPr txBox="1"/>
          <p:nvPr/>
        </p:nvSpPr>
        <p:spPr>
          <a:xfrm>
            <a:off x="8460340" y="1400072"/>
            <a:ext cx="16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Récupération donnée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B35DFA9-D1A1-1F02-4BE6-CAA8EFD0C140}"/>
              </a:ext>
            </a:extLst>
          </p:cNvPr>
          <p:cNvCxnSpPr/>
          <p:nvPr/>
        </p:nvCxnSpPr>
        <p:spPr>
          <a:xfrm flipV="1">
            <a:off x="6977480" y="2248678"/>
            <a:ext cx="2567736" cy="82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696C308-B717-512E-3099-0012E35C9085}"/>
              </a:ext>
            </a:extLst>
          </p:cNvPr>
          <p:cNvSpPr txBox="1"/>
          <p:nvPr/>
        </p:nvSpPr>
        <p:spPr>
          <a:xfrm>
            <a:off x="10478278" y="4192574"/>
            <a:ext cx="2715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Affichage donnée reçu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F35A55-0EE0-BCDA-E18E-31A8B2C5CF26}"/>
              </a:ext>
            </a:extLst>
          </p:cNvPr>
          <p:cNvSpPr txBox="1"/>
          <p:nvPr/>
        </p:nvSpPr>
        <p:spPr>
          <a:xfrm>
            <a:off x="7712550" y="4858681"/>
            <a:ext cx="2062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 de l’information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2CE3AC-6903-B7DA-AC6E-AC6FA53FE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44" y="2477328"/>
            <a:ext cx="7480505" cy="343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7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857C0-945B-6D5E-F404-00FC7C28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Initialisation Microcontrôleur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DE062AC-0733-7C49-B99C-29A427CCD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1562894"/>
            <a:ext cx="6477000" cy="42481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D67846-A852-8222-4F9A-F61AAF3DE3DB}"/>
              </a:ext>
            </a:extLst>
          </p:cNvPr>
          <p:cNvSpPr txBox="1"/>
          <p:nvPr/>
        </p:nvSpPr>
        <p:spPr>
          <a:xfrm>
            <a:off x="301690" y="2267339"/>
            <a:ext cx="57943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PA9 (GPIO output - broche </a:t>
            </a:r>
            <a:r>
              <a:rPr lang="fr-FR" dirty="0" err="1"/>
              <a:t>Trig</a:t>
            </a:r>
            <a:r>
              <a:rPr lang="fr-FR" dirty="0"/>
              <a:t>) :broche </a:t>
            </a:r>
            <a:r>
              <a:rPr lang="fr-FR" dirty="0" err="1"/>
              <a:t>triggeur</a:t>
            </a:r>
            <a:r>
              <a:rPr lang="fr-FR" dirty="0"/>
              <a:t> du capteur ultrason.</a:t>
            </a:r>
          </a:p>
          <a:p>
            <a:r>
              <a:rPr lang="fr-FR" dirty="0"/>
              <a:t>PA8 (GPIO input - broche Echo) :broche Echo du capteur ultrason</a:t>
            </a:r>
          </a:p>
          <a:p>
            <a:endParaRPr lang="fr-FR" dirty="0"/>
          </a:p>
          <a:p>
            <a:r>
              <a:rPr lang="de-DE" dirty="0"/>
              <a:t>PA10 (USART1 </a:t>
            </a:r>
            <a:r>
              <a:rPr lang="de-DE" dirty="0" err="1"/>
              <a:t>input</a:t>
            </a:r>
            <a:r>
              <a:rPr lang="de-DE" dirty="0"/>
              <a:t> - </a:t>
            </a:r>
            <a:r>
              <a:rPr lang="de-DE" dirty="0" err="1"/>
              <a:t>broche</a:t>
            </a:r>
            <a:r>
              <a:rPr lang="de-DE" dirty="0"/>
              <a:t> RX): </a:t>
            </a:r>
            <a:r>
              <a:rPr lang="de-DE" dirty="0" err="1"/>
              <a:t>broche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du </a:t>
            </a:r>
            <a:r>
              <a:rPr lang="de-DE" dirty="0" err="1"/>
              <a:t>capteur</a:t>
            </a:r>
            <a:r>
              <a:rPr lang="de-DE" dirty="0"/>
              <a:t> </a:t>
            </a:r>
            <a:r>
              <a:rPr lang="de-DE" dirty="0" err="1"/>
              <a:t>LoRa</a:t>
            </a:r>
            <a:endParaRPr lang="de-DE" dirty="0"/>
          </a:p>
          <a:p>
            <a:r>
              <a:rPr lang="fr-FR" dirty="0"/>
              <a:t>PB6   (USART1 output - broche TX) :broche Transmission du capteur LoRa</a:t>
            </a:r>
          </a:p>
          <a:p>
            <a:endParaRPr lang="fr-FR" dirty="0"/>
          </a:p>
          <a:p>
            <a:r>
              <a:rPr lang="fr-FR" dirty="0"/>
              <a:t>PA11 (GPIO output) : broche du capteur de température,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6059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B2F988-52E9-A733-023C-0565792B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Capteur de température DHT22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354746-F852-E836-C0A1-747D18A88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1295"/>
            <a:ext cx="10112429" cy="3895667"/>
          </a:xfrm>
        </p:spPr>
        <p:txBody>
          <a:bodyPr>
            <a:normAutofit/>
          </a:bodyPr>
          <a:lstStyle/>
          <a:p>
            <a:r>
              <a:rPr lang="fr-FR" sz="1800" dirty="0"/>
              <a:t>Plage de de mesure : -40 à 80 degrés </a:t>
            </a:r>
            <a:r>
              <a:rPr lang="fr-FR" sz="1800" dirty="0" err="1"/>
              <a:t>celsius</a:t>
            </a:r>
            <a:endParaRPr lang="fr-FR" sz="1800" dirty="0"/>
          </a:p>
          <a:p>
            <a:r>
              <a:rPr lang="fr-FR" sz="1800" dirty="0"/>
              <a:t>Précision de mesure</a:t>
            </a:r>
            <a:r>
              <a:rPr lang="fr-FR" sz="1200" b="0" i="0" dirty="0">
                <a:solidFill>
                  <a:srgbClr val="282828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fr-FR" sz="1800" b="0" i="0" dirty="0">
                <a:solidFill>
                  <a:srgbClr val="282828"/>
                </a:solidFill>
                <a:effectLst/>
              </a:rPr>
              <a:t>±0,5 </a:t>
            </a:r>
            <a:r>
              <a:rPr lang="fr-FR" sz="1800" b="0" i="0" dirty="0" err="1">
                <a:solidFill>
                  <a:srgbClr val="282828"/>
                </a:solidFill>
                <a:effectLst/>
              </a:rPr>
              <a:t>degrès</a:t>
            </a:r>
            <a:endParaRPr lang="fr-FR" sz="1800" dirty="0"/>
          </a:p>
          <a:p>
            <a:r>
              <a:rPr lang="fr-FR" sz="1800" dirty="0"/>
              <a:t>Il utilise un fil pour transmettre les données numérique </a:t>
            </a:r>
            <a:r>
              <a:rPr lang="fr-FR" sz="1200" b="0" i="0" dirty="0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 </a:t>
            </a:r>
          </a:p>
          <a:p>
            <a:pPr marL="0" indent="0">
              <a:buNone/>
            </a:pPr>
            <a:endParaRPr lang="fr-FR" sz="1800" dirty="0"/>
          </a:p>
        </p:txBody>
      </p:sp>
      <p:pic>
        <p:nvPicPr>
          <p:cNvPr id="2050" name="Picture 2" descr="SEN0137 Dfrobot, Capteur de température et d'humidité, DHT22, pour ...">
            <a:extLst>
              <a:ext uri="{FF2B5EF4-FFF2-40B4-BE49-F238E27FC236}">
                <a16:creationId xmlns:a16="http://schemas.microsoft.com/office/drawing/2014/main" id="{453C21DC-3790-3F3D-0816-75DCDC4E9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8" y="2281295"/>
            <a:ext cx="3106791" cy="27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4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06FC-0100-0C54-81F6-35B3AEE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Capteur de température DHT22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2E083F-566F-0DDE-26F1-61B3891B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90" y="1147665"/>
            <a:ext cx="10958610" cy="5029298"/>
          </a:xfrm>
        </p:spPr>
        <p:txBody>
          <a:bodyPr/>
          <a:lstStyle/>
          <a:p>
            <a:pPr marL="0" indent="0">
              <a:buNone/>
            </a:pPr>
            <a:r>
              <a:rPr lang="fr-FR" u="sng" dirty="0"/>
              <a:t> Visualisation </a:t>
            </a:r>
            <a:r>
              <a:rPr lang="fr-FR" u="sng" dirty="0" err="1"/>
              <a:t>picoscope</a:t>
            </a:r>
            <a:r>
              <a:rPr lang="fr-FR" u="sng" dirty="0"/>
              <a:t>:</a:t>
            </a:r>
          </a:p>
          <a:p>
            <a:pPr marL="0" indent="0">
              <a:buNone/>
            </a:pPr>
            <a:endParaRPr lang="fr-FR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750B64-7659-17C6-56AE-84AD8441C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179" y="3527831"/>
            <a:ext cx="6594358" cy="290036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728F1F5-4FE3-7F7B-3A28-CD2C89F4C8FD}"/>
              </a:ext>
            </a:extLst>
          </p:cNvPr>
          <p:cNvSpPr txBox="1"/>
          <p:nvPr/>
        </p:nvSpPr>
        <p:spPr>
          <a:xfrm>
            <a:off x="601825" y="1786900"/>
            <a:ext cx="100257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 signal commence par une impulsion à l’état logique bas (0) qui dure environ 80 microsecondes (µs)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suivie d’une impulsion à l’état logique haut (1) également d’une durée d’environ 80 µs,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97A028-1983-6C31-502F-BA026D5F1798}"/>
              </a:ext>
            </a:extLst>
          </p:cNvPr>
          <p:cNvSpPr txBox="1"/>
          <p:nvPr/>
        </p:nvSpPr>
        <p:spPr>
          <a:xfrm>
            <a:off x="1021847" y="5823108"/>
            <a:ext cx="281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datasheet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FD6E95-77F3-EA97-5733-BEB1560E538D}"/>
              </a:ext>
            </a:extLst>
          </p:cNvPr>
          <p:cNvSpPr txBox="1"/>
          <p:nvPr/>
        </p:nvSpPr>
        <p:spPr>
          <a:xfrm>
            <a:off x="7474231" y="6192440"/>
            <a:ext cx="281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</a:t>
            </a:r>
            <a:r>
              <a:rPr lang="fr-FR" dirty="0" err="1"/>
              <a:t>picoscope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180DA95-291D-67E1-1DCF-1061711F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90" y="3718797"/>
            <a:ext cx="4648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7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5ED013-5328-6A0A-5018-28F4110D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Capteur ultrason HC-SR04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96EE12-0150-CD52-A8B6-EAC053DA5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825624"/>
            <a:ext cx="10515600" cy="4351338"/>
          </a:xfrm>
        </p:spPr>
        <p:txBody>
          <a:bodyPr/>
          <a:lstStyle/>
          <a:p>
            <a:r>
              <a:rPr lang="fr-FR" sz="1800" dirty="0"/>
              <a:t>Il est nécessaire d’envoyer une impulsion de tension "high" d’au moins 10 s sur l’entrée "</a:t>
            </a:r>
            <a:r>
              <a:rPr lang="fr-FR" sz="1800" dirty="0" err="1"/>
              <a:t>Trig</a:t>
            </a:r>
            <a:r>
              <a:rPr lang="fr-FR" sz="1800" dirty="0"/>
              <a:t>" du capteur</a:t>
            </a:r>
          </a:p>
          <a:p>
            <a:r>
              <a:rPr lang="fr-FR" sz="1800" dirty="0"/>
              <a:t>Le capteur émet une série de 8 impulsions ultrasoniques à une fréquence de 40 kHz.</a:t>
            </a:r>
          </a:p>
          <a:p>
            <a:r>
              <a:rPr lang="fr-FR" sz="1800" dirty="0"/>
              <a:t> Lorsque le signal réfléchi est détecté, le capteur envoie un signal de tension "high" sur la sortie "Echo« </a:t>
            </a:r>
          </a:p>
          <a:p>
            <a:r>
              <a:rPr lang="fr-FR" sz="1800" dirty="0"/>
              <a:t>La durée de ce signal est proportionnelle à la distance entre le capteur et l’objet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179E5C-727D-4ACE-1174-586821CED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456" y="3336567"/>
            <a:ext cx="57340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25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E6D1F-A679-FE66-3D18-901E28D4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ultrason HC-SR04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176CFC-8B93-52A9-C328-5321B297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30" y="1473199"/>
            <a:ext cx="10515600" cy="4351338"/>
          </a:xfrm>
        </p:spPr>
        <p:txBody>
          <a:bodyPr/>
          <a:lstStyle/>
          <a:p>
            <a:r>
              <a:rPr lang="fr-FR" dirty="0"/>
              <a:t>Visualisation </a:t>
            </a:r>
            <a:r>
              <a:rPr lang="fr-FR" dirty="0" err="1"/>
              <a:t>picoscope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CFEE326-50C1-6E69-7C0E-F30964298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07382"/>
            <a:ext cx="6651036" cy="237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858E37-2445-53EB-4DA7-A5E6FC028792}"/>
              </a:ext>
            </a:extLst>
          </p:cNvPr>
          <p:cNvSpPr txBox="1"/>
          <p:nvPr/>
        </p:nvSpPr>
        <p:spPr>
          <a:xfrm>
            <a:off x="0" y="4407313"/>
            <a:ext cx="922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l'Écho qui est égale à 0.885 ms  ce qui correspond  à une distance de:</a:t>
            </a:r>
          </a:p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d=340*0.000885 =  30 cm qu’on retrouve bien sur l’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ecran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lcd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endParaRPr lang="fr-FR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D28B529-9FD9-0FB4-8670-6151EA7B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065" y="2012213"/>
            <a:ext cx="18288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E63CF3B-E748-755B-80DB-A898C2FDA57C}"/>
              </a:ext>
            </a:extLst>
          </p:cNvPr>
          <p:cNvCxnSpPr>
            <a:cxnSpLocks/>
          </p:cNvCxnSpPr>
          <p:nvPr/>
        </p:nvCxnSpPr>
        <p:spPr>
          <a:xfrm>
            <a:off x="7689456" y="3095067"/>
            <a:ext cx="1387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3225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Microsoft Office PowerPoint</Application>
  <PresentationFormat>Grand écran</PresentationFormat>
  <Paragraphs>80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Thème Office</vt:lpstr>
      <vt:lpstr>Projet BE Ruche</vt:lpstr>
      <vt:lpstr>SOMMAIRE</vt:lpstr>
      <vt:lpstr>Introduction </vt:lpstr>
      <vt:lpstr>Schéma fonctionnel</vt:lpstr>
      <vt:lpstr>Initialisation Microcontrôleur</vt:lpstr>
      <vt:lpstr>Capteur de température DHT22 </vt:lpstr>
      <vt:lpstr>Capteur de température DHT22 </vt:lpstr>
      <vt:lpstr>Capteur ultrason HC-SR04</vt:lpstr>
      <vt:lpstr>Capteur ultrason HC-SR04</vt:lpstr>
      <vt:lpstr>LoRa GROVE</vt:lpstr>
      <vt:lpstr>Schéma de câblage</vt:lpstr>
      <vt:lpstr>Résultat du projet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BE Ruche</dc:title>
  <dc:creator>Souleimane Er-roussi</dc:creator>
  <cp:lastModifiedBy>Souleimane Er-roussi</cp:lastModifiedBy>
  <cp:revision>2</cp:revision>
  <dcterms:created xsi:type="dcterms:W3CDTF">2023-05-17T10:08:37Z</dcterms:created>
  <dcterms:modified xsi:type="dcterms:W3CDTF">2023-05-17T18:00:48Z</dcterms:modified>
</cp:coreProperties>
</file>